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algn="l" rtl="0" fontAlgn="base">
      <a:lnSpc>
        <a:spcPct val="80000"/>
      </a:lnSpc>
      <a:spcBef>
        <a:spcPct val="2000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lnSpc>
        <a:spcPct val="80000"/>
      </a:lnSpc>
      <a:spcBef>
        <a:spcPct val="2000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lnSpc>
        <a:spcPct val="80000"/>
      </a:lnSpc>
      <a:spcBef>
        <a:spcPct val="2000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lnSpc>
        <a:spcPct val="80000"/>
      </a:lnSpc>
      <a:spcBef>
        <a:spcPct val="2000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lnSpc>
        <a:spcPct val="80000"/>
      </a:lnSpc>
      <a:spcBef>
        <a:spcPct val="2000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1200" b="0"/>
            </a:lvl1pPr>
          </a:lstStyle>
          <a:p>
            <a:endParaRPr lang="ru-RU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 b="0"/>
            </a:lvl1pPr>
          </a:lstStyle>
          <a:p>
            <a:endParaRPr lang="ru-RU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1200" b="0"/>
            </a:lvl1pPr>
          </a:lstStyle>
          <a:p>
            <a:endParaRPr lang="ru-RU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 b="0"/>
            </a:lvl1pPr>
          </a:lstStyle>
          <a:p>
            <a:fld id="{8C7009C1-A590-45C1-A41E-0D16E313F3A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4392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571859-EFAB-44E9-A6A5-6C8733480713}" type="slidenum">
              <a:rPr lang="ru-RU"/>
              <a:pPr/>
              <a:t>1</a:t>
            </a:fld>
            <a:endParaRPr lang="ru-RU" dirty="0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28B96B-A95A-49C6-841F-B5638B772710}" type="slidenum">
              <a:rPr lang="ru-RU"/>
              <a:pPr/>
              <a:t>10</a:t>
            </a:fld>
            <a:endParaRPr lang="ru-RU" dirty="0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D40A42-FADE-4007-A281-83A0718B6F8D}" type="slidenum">
              <a:rPr lang="ru-RU"/>
              <a:pPr/>
              <a:t>11</a:t>
            </a:fld>
            <a:endParaRPr lang="ru-RU" dirty="0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F03FA3-24B8-4899-A984-D79061F8976D}" type="slidenum">
              <a:rPr lang="ru-RU"/>
              <a:pPr/>
              <a:t>12</a:t>
            </a:fld>
            <a:endParaRPr lang="ru-RU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F1E765-C54D-49E8-B206-5B0075E6AB27}" type="slidenum">
              <a:rPr lang="ru-RU"/>
              <a:pPr/>
              <a:t>13</a:t>
            </a:fld>
            <a:endParaRPr lang="ru-RU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1735B4-D953-4719-858A-D355F95334C0}" type="slidenum">
              <a:rPr lang="ru-RU"/>
              <a:pPr/>
              <a:t>14</a:t>
            </a:fld>
            <a:endParaRPr lang="ru-RU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82C324-9323-42D3-BC32-2C1D95326CC3}" type="slidenum">
              <a:rPr lang="ru-RU"/>
              <a:pPr/>
              <a:t>15</a:t>
            </a:fld>
            <a:endParaRPr lang="ru-RU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EDB60B-9443-49B5-A80A-0559CF516E1E}" type="slidenum">
              <a:rPr lang="ru-RU"/>
              <a:pPr/>
              <a:t>2</a:t>
            </a:fld>
            <a:endParaRPr lang="ru-RU" dirty="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BBAEC1-F797-4941-B3D3-38B610641177}" type="slidenum">
              <a:rPr lang="ru-RU"/>
              <a:pPr/>
              <a:t>3</a:t>
            </a:fld>
            <a:endParaRPr lang="ru-RU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17AD4A-517F-42E8-8487-7630E6039D93}" type="slidenum">
              <a:rPr lang="ru-RU"/>
              <a:pPr/>
              <a:t>4</a:t>
            </a:fld>
            <a:endParaRPr lang="ru-RU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257A7B-64A0-45C4-9EE7-6EB6841CD980}" type="slidenum">
              <a:rPr lang="ru-RU"/>
              <a:pPr/>
              <a:t>5</a:t>
            </a:fld>
            <a:endParaRPr lang="ru-RU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048B3A-7468-47E1-8498-E9B38985788B}" type="slidenum">
              <a:rPr lang="ru-RU"/>
              <a:pPr/>
              <a:t>6</a:t>
            </a:fld>
            <a:endParaRPr lang="ru-RU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C01880-CC46-4999-8B6F-3A0A7E330C62}" type="slidenum">
              <a:rPr lang="ru-RU"/>
              <a:pPr/>
              <a:t>7</a:t>
            </a:fld>
            <a:endParaRPr lang="ru-RU" dirty="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18987D-9BA8-4E28-8FAF-6561D2233C5D}" type="slidenum">
              <a:rPr lang="ru-RU"/>
              <a:pPr/>
              <a:t>8</a:t>
            </a:fld>
            <a:endParaRPr lang="ru-RU" dirty="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ED1BD7-7256-4C3D-BBFB-3291FF517555}" type="slidenum">
              <a:rPr lang="ru-RU"/>
              <a:pPr/>
              <a:t>9</a:t>
            </a:fld>
            <a:endParaRPr lang="ru-RU" dirty="0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08A640-1984-43A0-8225-47B06765ABA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455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F26172-6C9F-435D-B472-9EFCAF42F95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55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7FF144-F4DF-4793-B9CD-48FFF8C2786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519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5B7C60-1C1E-43E1-96D2-9B08B87306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074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5E1127-F6B6-436B-A64F-4323C3160A7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672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3DDE51-D17C-4944-BF30-71FB54DEE58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999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DB2980-8B46-42D7-A3F9-194F617D7BD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606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E5B9BC-1E56-44E4-AD63-1459BFF5E49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681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702D9-7F49-4A6F-9DC3-DECA57719C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523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CC58D8-CC68-4FF1-BCE2-146525456D0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502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622032-312A-44E4-84AD-FF2718A8C22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790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b="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defRPr b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b="0"/>
            </a:lvl1pPr>
          </a:lstStyle>
          <a:p>
            <a:fld id="{0E5617D4-CFF5-4A8C-9D57-8B455DD868E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slide" Target="slide4.xml"/><Relationship Id="rId5" Type="http://schemas.openxmlformats.org/officeDocument/2006/relationships/slide" Target="slide3.xml"/><Relationship Id="rId4" Type="http://schemas.openxmlformats.org/officeDocument/2006/relationships/slide" Target="slide15.xml"/><Relationship Id="rId9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etskiy-mir.net/cross_p.php?type=sudoku" TargetMode="External"/><Relationship Id="rId3" Type="http://schemas.openxmlformats.org/officeDocument/2006/relationships/image" Target="../media/image15.gif"/><Relationship Id="rId7" Type="http://schemas.openxmlformats.org/officeDocument/2006/relationships/hyperlink" Target="http://children.kulichki.net/vopros/index.ht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it-jobs.ru/profor.php?p=23" TargetMode="External"/><Relationship Id="rId5" Type="http://schemas.openxmlformats.org/officeDocument/2006/relationships/hyperlink" Target="http://psimaster.ru/tests" TargetMode="External"/><Relationship Id="rId4" Type="http://schemas.openxmlformats.org/officeDocument/2006/relationships/hyperlink" Target="http://www.proforientator.ru/tests" TargetMode="External"/><Relationship Id="rId9" Type="http://schemas.openxmlformats.org/officeDocument/2006/relationships/slide" Target="slid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" Target="slide7.xml"/><Relationship Id="rId7" Type="http://schemas.openxmlformats.org/officeDocument/2006/relationships/slide" Target="slide1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slide" Target="slide8.xml"/><Relationship Id="rId9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slide" Target="slide1.xml"/><Relationship Id="rId7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openxmlformats.org/officeDocument/2006/relationships/slide" Target="slide13.xml"/><Relationship Id="rId4" Type="http://schemas.openxmlformats.org/officeDocument/2006/relationships/slide" Target="slide12.xml"/><Relationship Id="rId9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0"/>
            <a:ext cx="7543622" cy="563563"/>
          </a:xfrm>
        </p:spPr>
        <p:txBody>
          <a:bodyPr/>
          <a:lstStyle/>
          <a:p>
            <a:pPr algn="r"/>
            <a:r>
              <a:rPr lang="ru-RU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Выбираю профессию  </a:t>
            </a:r>
            <a:endParaRPr lang="ru-RU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514600" y="2209800"/>
            <a:ext cx="2590800" cy="990600"/>
          </a:xfrm>
          <a:noFill/>
          <a:ln w="28575">
            <a:solidFill>
              <a:srgbClr val="800080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ru-RU" sz="2400" b="1" dirty="0">
                <a:latin typeface="Comic Sans MS" pitchFamily="66" charset="0"/>
                <a:hlinkClick r:id="rId3" action="ppaction://hlinksldjump"/>
              </a:rPr>
              <a:t>Что такое профессия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3810000"/>
            <a:ext cx="2209800" cy="1066800"/>
          </a:xfrm>
          <a:noFill/>
          <a:ln w="28575">
            <a:solidFill>
              <a:srgbClr val="800080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ru-RU" sz="2400" b="1" dirty="0">
                <a:latin typeface="Comic Sans MS" pitchFamily="66" charset="0"/>
                <a:hlinkClick r:id="rId4" action="ppaction://hlinksldjump"/>
              </a:rPr>
              <a:t>Хорошо ли я себя знаю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3810000" y="3200400"/>
            <a:ext cx="2590800" cy="990600"/>
          </a:xfrm>
          <a:prstGeom prst="rect">
            <a:avLst/>
          </a:prstGeom>
          <a:noFill/>
          <a:ln w="28575">
            <a:solidFill>
              <a:srgbClr val="800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00000"/>
              </a:lnSpc>
            </a:pPr>
            <a:r>
              <a:rPr lang="ru-RU" sz="2400" dirty="0">
                <a:latin typeface="Comic Sans MS" pitchFamily="66" charset="0"/>
                <a:hlinkClick r:id="rId5" action="ppaction://hlinksldjump"/>
              </a:rPr>
              <a:t>Типология профессий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5181600" y="4191000"/>
            <a:ext cx="2667000" cy="1143000"/>
          </a:xfrm>
          <a:prstGeom prst="rect">
            <a:avLst/>
          </a:prstGeom>
          <a:noFill/>
          <a:ln w="28575">
            <a:solidFill>
              <a:srgbClr val="800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00000"/>
              </a:lnSpc>
            </a:pPr>
            <a:r>
              <a:rPr lang="ru-RU" sz="2400" dirty="0">
                <a:latin typeface="Comic Sans MS" pitchFamily="66" charset="0"/>
                <a:hlinkClick r:id="rId6" action="ppaction://hlinksldjump"/>
              </a:rPr>
              <a:t>Секреты выбора профессии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3048000" y="726580"/>
            <a:ext cx="6019800" cy="158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ru-RU" sz="280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stral" pitchFamily="66" charset="0"/>
              </a:rPr>
              <a:t>-ПЕРЕД </a:t>
            </a:r>
            <a:r>
              <a:rPr lang="ru-RU" sz="280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stral" pitchFamily="66" charset="0"/>
              </a:rPr>
              <a:t>ТЕМ КАК КАРАБКАТЬСЯ НА ЛЕСТНИЦУ УСПЕХА УБЕДИТЕСЬ, ЧТО ОНА ПРИСЛОНЕНА К СТЕНЕ  ТОГО ЗДАНИЯ, КОТОРОЕ ВАМ НУЖНО. </a:t>
            </a:r>
            <a:endParaRPr lang="ru-RU" sz="2800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istral" pitchFamily="66" charset="0"/>
            </a:endParaRPr>
          </a:p>
          <a:p>
            <a:pPr marL="457200" indent="-457200" algn="r">
              <a:lnSpc>
                <a:spcPct val="100000"/>
              </a:lnSpc>
              <a:buFontTx/>
              <a:buChar char="-"/>
            </a:pPr>
            <a:r>
              <a:rPr lang="ru-RU" sz="280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stral" pitchFamily="66" charset="0"/>
              </a:rPr>
              <a:t>Стивен </a:t>
            </a:r>
            <a:r>
              <a:rPr lang="ru-RU" sz="2800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stral" pitchFamily="66" charset="0"/>
              </a:rPr>
              <a:t>Кови</a:t>
            </a:r>
            <a:endParaRPr lang="ru-RU" sz="3200" dirty="0">
              <a:solidFill>
                <a:srgbClr val="C00000"/>
              </a:solidFill>
              <a:latin typeface="Gabriola" pitchFamily="82" charset="0"/>
            </a:endParaRP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6324600" y="5334000"/>
            <a:ext cx="2590800" cy="1295400"/>
          </a:xfrm>
          <a:prstGeom prst="rect">
            <a:avLst/>
          </a:prstGeom>
          <a:noFill/>
          <a:ln w="28575">
            <a:solidFill>
              <a:srgbClr val="800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00000"/>
              </a:lnSpc>
            </a:pPr>
            <a:r>
              <a:rPr lang="ru-RU" sz="2400" dirty="0">
                <a:latin typeface="Comic Sans MS" pitchFamily="66" charset="0"/>
                <a:hlinkClick r:id="rId7" action="ppaction://hlinksldjump"/>
              </a:rPr>
              <a:t>Ошибки при                  </a:t>
            </a:r>
          </a:p>
          <a:p>
            <a:pPr marL="342900" indent="-342900" algn="ctr">
              <a:lnSpc>
                <a:spcPct val="100000"/>
              </a:lnSpc>
            </a:pPr>
            <a:r>
              <a:rPr lang="ru-RU" sz="2400" dirty="0">
                <a:latin typeface="Comic Sans MS" pitchFamily="66" charset="0"/>
                <a:hlinkClick r:id="rId7" action="ppaction://hlinksldjump"/>
              </a:rPr>
              <a:t>выборе  </a:t>
            </a:r>
          </a:p>
          <a:p>
            <a:pPr marL="342900" indent="-342900" algn="r">
              <a:lnSpc>
                <a:spcPct val="100000"/>
              </a:lnSpc>
            </a:pPr>
            <a:r>
              <a:rPr lang="ru-RU" sz="2400" dirty="0">
                <a:latin typeface="Comic Sans MS" pitchFamily="66" charset="0"/>
                <a:hlinkClick r:id="rId7" action="ppaction://hlinksldjump"/>
              </a:rPr>
              <a:t>профессии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0" y="6324600"/>
            <a:ext cx="3048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00000"/>
              </a:lnSpc>
            </a:pPr>
            <a:r>
              <a:rPr lang="ru-RU" dirty="0" smtClean="0">
                <a:latin typeface="Comic Sans MS" pitchFamily="66" charset="0"/>
              </a:rPr>
              <a:t>Имамова Гульназ Галинуровна, </a:t>
            </a:r>
            <a:endParaRPr lang="ru-RU" dirty="0">
              <a:latin typeface="Comic Sans MS" pitchFamily="66" charset="0"/>
            </a:endParaRPr>
          </a:p>
          <a:p>
            <a:pPr marL="342900" indent="-342900">
              <a:lnSpc>
                <a:spcPct val="100000"/>
              </a:lnSpc>
            </a:pPr>
            <a:r>
              <a:rPr lang="ru-RU" dirty="0">
                <a:latin typeface="Comic Sans MS" pitchFamily="66" charset="0"/>
              </a:rPr>
              <a:t>педагог-психолог</a:t>
            </a:r>
          </a:p>
        </p:txBody>
      </p:sp>
      <p:sp>
        <p:nvSpPr>
          <p:cNvPr id="17423" name="Rectangle 15"/>
          <p:cNvSpPr>
            <a:spLocks noChangeArrowheads="1"/>
          </p:cNvSpPr>
          <p:nvPr/>
        </p:nvSpPr>
        <p:spPr bwMode="auto">
          <a:xfrm>
            <a:off x="2286000" y="4876800"/>
            <a:ext cx="2209800" cy="914400"/>
          </a:xfrm>
          <a:prstGeom prst="rect">
            <a:avLst/>
          </a:prstGeom>
          <a:noFill/>
          <a:ln w="28575">
            <a:solidFill>
              <a:srgbClr val="800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00000"/>
              </a:lnSpc>
            </a:pPr>
            <a:r>
              <a:rPr lang="ru-RU" sz="2400" dirty="0">
                <a:latin typeface="Comic Sans MS" pitchFamily="66" charset="0"/>
                <a:hlinkClick r:id="rId8" action="ppaction://hlinksldjump"/>
              </a:rPr>
              <a:t>Полезные  </a:t>
            </a:r>
          </a:p>
          <a:p>
            <a:pPr marL="342900" indent="-342900" algn="r">
              <a:lnSpc>
                <a:spcPct val="100000"/>
              </a:lnSpc>
            </a:pPr>
            <a:r>
              <a:rPr lang="ru-RU" sz="2400" dirty="0">
                <a:latin typeface="Comic Sans MS" pitchFamily="66" charset="0"/>
                <a:hlinkClick r:id="rId8" action="ppaction://hlinksldjump"/>
              </a:rPr>
              <a:t>советы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"/>
            <a:ext cx="3190874" cy="2281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9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7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7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7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3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74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41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41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4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9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84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89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4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99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41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41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4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4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9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42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42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4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14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19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4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4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74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2" grpId="0" build="p" animBg="1"/>
      <p:bldP spid="17413" grpId="0" build="p" animBg="1"/>
      <p:bldP spid="17414" grpId="0" animBg="1"/>
      <p:bldP spid="17415" grpId="0" animBg="1"/>
      <p:bldP spid="17417" grpId="0" animBg="1"/>
      <p:bldP spid="1742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Профессии типа «</a:t>
            </a:r>
            <a:r>
              <a:rPr lang="ru-RU" sz="6000" b="1" u="sng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человек – знаковая система</a:t>
            </a:r>
            <a:r>
              <a:rPr lang="ru-RU" sz="6000" b="1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» (Ч-З)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buFontTx/>
              <a:buNone/>
            </a:pPr>
            <a:r>
              <a:rPr lang="ru-RU" b="1" dirty="0"/>
              <a:t>  </a:t>
            </a:r>
            <a:r>
              <a:rPr lang="ru-RU" b="1" dirty="0" smtClean="0"/>
              <a:t>   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Объектом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труда для данного типа профессий выступают различные знаки: устная или письменная речь, цифры, химические и физические символы, ноты, схемы, графики, рисунки, дорожные знаки и др. Это такие профессии как кассир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, корректор, программист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, наборщик, переводчик, бухгалтер др.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7848600" y="6430963"/>
            <a:ext cx="9509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609600" indent="-609600">
              <a:lnSpc>
                <a:spcPct val="100000"/>
              </a:lnSpc>
              <a:spcBef>
                <a:spcPct val="50000"/>
              </a:spcBef>
            </a:pPr>
            <a:r>
              <a:rPr lang="ru-RU" sz="2000" dirty="0">
                <a:hlinkClick r:id="rId3" action="ppaction://hlinksldjump"/>
              </a:rPr>
              <a:t>назад</a:t>
            </a:r>
            <a:endParaRPr lang="ru-RU" sz="2000" dirty="0"/>
          </a:p>
          <a:p>
            <a:pPr marL="609600" indent="-609600">
              <a:lnSpc>
                <a:spcPct val="100000"/>
              </a:lnSpc>
              <a:spcBef>
                <a:spcPct val="50000"/>
              </a:spcBef>
              <a:buFontTx/>
              <a:buChar char="•"/>
            </a:pPr>
            <a:endParaRPr lang="ru-RU" sz="2000" dirty="0"/>
          </a:p>
        </p:txBody>
      </p:sp>
      <p:pic>
        <p:nvPicPr>
          <p:cNvPr id="15366" name="Picture 6" descr="программист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85800"/>
            <a:ext cx="1152525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0" y="6153150"/>
            <a:ext cx="2590800" cy="704850"/>
          </a:xfrm>
        </p:spPr>
        <p:txBody>
          <a:bodyPr/>
          <a:lstStyle/>
          <a:p>
            <a:r>
              <a:rPr lang="ru-RU" sz="2000" b="1" dirty="0">
                <a:hlinkClick r:id="rId3" action="ppaction://hlinksldjump"/>
              </a:rPr>
              <a:t>назад</a:t>
            </a:r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6000" b="1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Профессия типа «</a:t>
            </a:r>
            <a:r>
              <a:rPr lang="ru-RU" sz="6000" b="1" u="sng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человек – художественный образ (Ч-Х)</a:t>
            </a:r>
          </a:p>
          <a:p>
            <a:pPr>
              <a:lnSpc>
                <a:spcPct val="90000"/>
              </a:lnSpc>
            </a:pPr>
            <a:endParaRPr lang="ru-RU" sz="4000" b="1" u="sng" dirty="0">
              <a:latin typeface="Comic Sans MS" pitchFamily="66" charset="0"/>
            </a:endParaRPr>
          </a:p>
          <a:p>
            <a:pPr algn="l"/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   Труд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представителей этого типа профессий связан с изобразительной, музыкальной, литературно-художественной и актёрской деятельностью. Например, конструктор-модельер одежды, фотограф-художник, музыкант, артист, журналист, дизайнер, хореограф и др.</a:t>
            </a:r>
          </a:p>
        </p:txBody>
      </p:sp>
      <p:pic>
        <p:nvPicPr>
          <p:cNvPr id="16393" name="Picture 9" descr="люди и профессии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429000"/>
            <a:ext cx="1036638" cy="98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7772400" y="6599238"/>
            <a:ext cx="1828800" cy="258762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hlinkClick r:id="rId3" action="ppaction://hlinksldjump"/>
              </a:rPr>
              <a:t>назад</a:t>
            </a:r>
            <a:endParaRPr lang="ru-RU" sz="2000" b="1"/>
          </a:p>
        </p:txBody>
      </p:sp>
      <p:pic>
        <p:nvPicPr>
          <p:cNvPr id="22536" name="Picture 8" descr="фотограф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2667000"/>
            <a:ext cx="828675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Интересы, склонности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FF0000"/>
                </a:solidFill>
                <a:latin typeface="Gabriola" pitchFamily="82" charset="0"/>
              </a:rPr>
              <a:t>Склонность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– стремление заниматься какой-либо определенной деятельностью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. Интерес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– это избирательное отношение личности к объекту в силу его жизненной значимости и эмоциональной привлекательности. Стремление к познанию, желание ознакомиться с каким-либо предметом или явлением, изучить его, воспринимать, думать о нем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. Интересы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и склонности могут быть к одному или многим объектам и видам деятельности.</a:t>
            </a:r>
            <a:endParaRPr lang="ru-RU" sz="2400" b="1" u="sng" dirty="0">
              <a:solidFill>
                <a:schemeClr val="accent6">
                  <a:lumMod val="50000"/>
                </a:schemeClr>
              </a:solidFill>
              <a:latin typeface="Gabriola" pitchFamily="82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Склонности к работе: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u="sng" dirty="0">
                <a:solidFill>
                  <a:srgbClr val="FF0000"/>
                </a:solidFill>
                <a:latin typeface="Gabriola" pitchFamily="82" charset="0"/>
              </a:rPr>
              <a:t>С людьми</a:t>
            </a:r>
            <a:r>
              <a:rPr lang="ru-RU" sz="2400" b="1" dirty="0">
                <a:solidFill>
                  <a:srgbClr val="FF0000"/>
                </a:solidFill>
                <a:latin typeface="Gabriola" pitchFamily="82" charset="0"/>
              </a:rPr>
              <a:t>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– нравится шефская воспитательная работа с младшими школьниками, общественно-организаторская работа среди сверстников, занятия с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младшими      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дома, во дворе, в детском саду.</a:t>
            </a:r>
            <a:endParaRPr lang="ru-RU" sz="2400" b="1" u="sng" dirty="0">
              <a:solidFill>
                <a:schemeClr val="accent6">
                  <a:lumMod val="50000"/>
                </a:schemeClr>
              </a:solidFill>
              <a:latin typeface="Gabriola" pitchFamily="82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u="sng" dirty="0">
                <a:solidFill>
                  <a:srgbClr val="FF0000"/>
                </a:solidFill>
                <a:latin typeface="Gabriola" pitchFamily="82" charset="0"/>
              </a:rPr>
              <a:t>С техникой</a:t>
            </a:r>
            <a:r>
              <a:rPr lang="ru-RU" sz="2400" b="1" dirty="0">
                <a:solidFill>
                  <a:srgbClr val="FF0000"/>
                </a:solidFill>
                <a:latin typeface="Gabriola" pitchFamily="82" charset="0"/>
              </a:rPr>
              <a:t>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– лабораторные, практические работы по физике, химии, электронике и т. д., выполнение работ на уроках труда, занятия в технических кружках, моделирование и конструирование, ремонт бытовой техники и др.</a:t>
            </a:r>
            <a:endParaRPr lang="ru-RU" sz="2400" b="1" u="sng" dirty="0">
              <a:solidFill>
                <a:schemeClr val="accent6">
                  <a:lumMod val="50000"/>
                </a:schemeClr>
              </a:solidFill>
              <a:latin typeface="Gabriola" pitchFamily="82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u="sng" dirty="0">
                <a:solidFill>
                  <a:srgbClr val="FF0000"/>
                </a:solidFill>
                <a:latin typeface="Gabriola" pitchFamily="82" charset="0"/>
              </a:rPr>
              <a:t>С условными знаками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– выполнение вычислительных подсчетов, чертежей, схем.</a:t>
            </a:r>
            <a:endParaRPr lang="ru-RU" sz="2400" b="1" u="sng" dirty="0">
              <a:solidFill>
                <a:schemeClr val="accent6">
                  <a:lumMod val="50000"/>
                </a:schemeClr>
              </a:solidFill>
              <a:latin typeface="Gabriola" pitchFamily="82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u="sng" dirty="0">
                <a:solidFill>
                  <a:srgbClr val="FF0000"/>
                </a:solidFill>
                <a:latin typeface="Gabriola" pitchFamily="82" charset="0"/>
              </a:rPr>
              <a:t>С художественными образами</a:t>
            </a:r>
            <a:r>
              <a:rPr lang="ru-RU" sz="2400" b="1" dirty="0">
                <a:solidFill>
                  <a:srgbClr val="FF0000"/>
                </a:solidFill>
                <a:latin typeface="Gabriola" pitchFamily="82" charset="0"/>
              </a:rPr>
              <a:t>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– выполнение заданий на уроках рисования, пения, занятия в кружках художественной самодеятельности, в изостудиях, оформление класса и т. д.</a:t>
            </a:r>
            <a:endParaRPr lang="ru-RU" sz="2400" b="1" u="sng" dirty="0">
              <a:solidFill>
                <a:schemeClr val="accent6">
                  <a:lumMod val="50000"/>
                </a:schemeClr>
              </a:solidFill>
              <a:latin typeface="Gabriola" pitchFamily="82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u="sng" dirty="0">
                <a:solidFill>
                  <a:srgbClr val="FF0000"/>
                </a:solidFill>
                <a:latin typeface="Gabriola" pitchFamily="82" charset="0"/>
              </a:rPr>
              <a:t>С растениями и животными</a:t>
            </a:r>
            <a:r>
              <a:rPr lang="ru-RU" sz="2400" b="1" dirty="0">
                <a:solidFill>
                  <a:srgbClr val="FF0000"/>
                </a:solidFill>
                <a:latin typeface="Gabriola" pitchFamily="82" charset="0"/>
              </a:rPr>
              <a:t>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– лабораторно-практические работы по биологии, работы на пришкольном участке, в саду, огороде, теплице; уход за животными в уголке живой природы, занятия на станции юных натуралистов или при зоопарке.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0"/>
            <a:ext cx="8915400" cy="685800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4000" b="1" u="sng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Могу                                                                     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4000" b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Способности</a:t>
            </a:r>
            <a:r>
              <a:rPr lang="ru-RU" sz="4000" b="1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, состояние здоровья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FF0000"/>
                </a:solidFill>
                <a:latin typeface="Gabriola" pitchFamily="82" charset="0"/>
              </a:rPr>
              <a:t>Способности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 – индивидуально-психологические особенности человека, проявляющиеся в деятельности и являющиеся условием её успешности.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FF0000"/>
                </a:solidFill>
                <a:latin typeface="Gabriola" pitchFamily="82" charset="0"/>
              </a:rPr>
              <a:t>Общие способности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– способность к овладению знаниями, интеллект.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FF0000"/>
                </a:solidFill>
                <a:latin typeface="Gabriola" pitchFamily="82" charset="0"/>
              </a:rPr>
              <a:t>Специальные способности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– обеспечивают достижение высоких результатов в специальных областях деятельности (в музыке, живописи, литературе, математике и т.д.).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FF0000"/>
                </a:solidFill>
                <a:latin typeface="Gabriola" pitchFamily="82" charset="0"/>
              </a:rPr>
              <a:t>Практические способности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– успешность в практической деятельности. К ним относятся организаторские, конструктивно-технические и педагогические способности.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Способности проявляются и развиваются в деятельности.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7696200" y="6324600"/>
            <a:ext cx="1828800" cy="25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/>
            <a:r>
              <a:rPr lang="ru-RU" sz="2000">
                <a:hlinkClick r:id="rId3" action="ppaction://hlinksldjump"/>
              </a:rPr>
              <a:t>назад</a:t>
            </a:r>
            <a:endParaRPr lang="ru-RU" sz="2000"/>
          </a:p>
        </p:txBody>
      </p:sp>
      <p:pic>
        <p:nvPicPr>
          <p:cNvPr id="27655" name="Picture 7" descr="за компьютером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838200"/>
            <a:ext cx="1019175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7696200" y="6324600"/>
            <a:ext cx="1828800" cy="25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/>
            <a:r>
              <a:rPr lang="ru-RU" sz="2000">
                <a:hlinkClick r:id="rId3" action="ppaction://hlinksldjump"/>
              </a:rPr>
              <a:t>назад</a:t>
            </a:r>
            <a:endParaRPr lang="ru-RU" sz="2000"/>
          </a:p>
        </p:txBody>
      </p:sp>
      <p:pic>
        <p:nvPicPr>
          <p:cNvPr id="28679" name="Picture 7" descr="повар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1219200"/>
            <a:ext cx="60007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7575"/>
            <a:ext cx="9036496" cy="6555788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4000" b="1" u="sng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Надо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4000" b="1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Мир профессий, потребности общества в кадрах</a:t>
            </a:r>
          </a:p>
          <a:p>
            <a:pPr>
              <a:buFontTx/>
              <a:buNone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        Обществу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нужны специалисты всех профессий,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        одних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специалистов нужно больше, других меньше. Поэтому, выбирая профессию, желательно согласовывать свой выбор с потребностью общества в кадрах. Профессиональный план можно считать согласованным с потребностью общества, если профессия выбрана в какой-либо недефицитной с точки зрения притоков трудовых ресурсов сфере труда и при этом имеется определённый уровень соответствующих способностей.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639762"/>
          </a:xfrm>
        </p:spPr>
        <p:txBody>
          <a:bodyPr/>
          <a:lstStyle/>
          <a:p>
            <a:r>
              <a:rPr lang="ru-RU" sz="6000" b="1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Попробуй </a:t>
            </a:r>
            <a:r>
              <a:rPr lang="ru-RU" sz="6000" b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 свои  силы</a:t>
            </a:r>
            <a:endParaRPr lang="ru-RU" sz="6000" b="1" dirty="0">
              <a:solidFill>
                <a:schemeClr val="accent3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720"/>
            <a:ext cx="9144000" cy="5949280"/>
          </a:xfrm>
        </p:spPr>
        <p:txBody>
          <a:bodyPr/>
          <a:lstStyle/>
          <a:p>
            <a:endParaRPr lang="ru-RU" dirty="0"/>
          </a:p>
          <a:p>
            <a:pPr>
              <a:buBlip>
                <a:blip r:embed="rId3"/>
              </a:buBlip>
            </a:pPr>
            <a:r>
              <a:rPr lang="ru-RU" sz="2400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hlinkClick r:id="rId4"/>
              </a:rPr>
              <a:t>http://www.proforientator.ru/tests</a:t>
            </a:r>
            <a:endParaRPr lang="ru-RU" sz="2400" b="1" dirty="0">
              <a:solidFill>
                <a:srgbClr val="7030A0"/>
              </a:solidFill>
              <a:latin typeface="Courier New" pitchFamily="49" charset="0"/>
              <a:cs typeface="Courier New" pitchFamily="49" charset="0"/>
            </a:endParaRPr>
          </a:p>
          <a:p>
            <a:endParaRPr lang="ru-RU" sz="2400" b="1" dirty="0">
              <a:solidFill>
                <a:srgbClr val="7030A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Blip>
                <a:blip r:embed="rId3"/>
              </a:buBlip>
            </a:pPr>
            <a:r>
              <a:rPr lang="ru-RU" sz="2400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hlinkClick r:id="rId5"/>
              </a:rPr>
              <a:t>http://psimaster.ru/tests</a:t>
            </a:r>
            <a:endParaRPr lang="ru-RU" sz="2400" b="1" dirty="0">
              <a:solidFill>
                <a:srgbClr val="7030A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Blip>
                <a:blip r:embed="rId3"/>
              </a:buBlip>
            </a:pPr>
            <a:endParaRPr lang="ru-RU" sz="2400" b="1" dirty="0">
              <a:solidFill>
                <a:srgbClr val="7030A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Blip>
                <a:blip r:embed="rId3"/>
              </a:buBlip>
            </a:pPr>
            <a:r>
              <a:rPr lang="ru-RU" sz="2400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hlinkClick r:id="rId6"/>
              </a:rPr>
              <a:t>http://www.kit-jobs.ru/profor.php?p=23</a:t>
            </a:r>
            <a:endParaRPr lang="ru-RU" sz="2400" b="1" dirty="0">
              <a:solidFill>
                <a:srgbClr val="7030A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Blip>
                <a:blip r:embed="rId3"/>
              </a:buBlip>
            </a:pPr>
            <a:endParaRPr lang="ru-RU" sz="2400" b="1" dirty="0">
              <a:solidFill>
                <a:srgbClr val="7030A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Blip>
                <a:blip r:embed="rId3"/>
              </a:buBlip>
            </a:pPr>
            <a:r>
              <a:rPr lang="ru-RU" sz="2400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hlinkClick r:id="rId7"/>
              </a:rPr>
              <a:t>http://children.kulichki.net/vopros/index.htm</a:t>
            </a:r>
            <a:endParaRPr lang="ru-RU" sz="2400" b="1" dirty="0">
              <a:solidFill>
                <a:srgbClr val="7030A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Blip>
                <a:blip r:embed="rId3"/>
              </a:buBlip>
            </a:pPr>
            <a:endParaRPr lang="ru-RU" sz="2400" b="1" dirty="0">
              <a:solidFill>
                <a:srgbClr val="7030A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Blip>
                <a:blip r:embed="rId3"/>
              </a:buBlip>
            </a:pPr>
            <a:r>
              <a:rPr lang="ru-RU" sz="2400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hlinkClick r:id="rId8"/>
              </a:rPr>
              <a:t>http://www.detskiy-mir.net/cross_p.php?type=sudoku#</a:t>
            </a:r>
            <a:endParaRPr lang="ru-RU" sz="2400" b="1" dirty="0">
              <a:solidFill>
                <a:srgbClr val="7030A0"/>
              </a:solidFill>
              <a:latin typeface="Courier New" pitchFamily="49" charset="0"/>
              <a:cs typeface="Courier New" pitchFamily="49" charset="0"/>
            </a:endParaRPr>
          </a:p>
          <a:p>
            <a:endParaRPr lang="ru-RU" sz="2400" dirty="0">
              <a:solidFill>
                <a:srgbClr val="7030A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8077200" y="6248400"/>
            <a:ext cx="83502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609600" indent="-609600"/>
            <a:r>
              <a:rPr lang="ru-RU" sz="1800">
                <a:hlinkClick r:id="rId9" action="ppaction://hlinksldjump"/>
              </a:rPr>
              <a:t>назад</a:t>
            </a:r>
            <a:endParaRPr lang="ru-RU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559"/>
            <a:ext cx="9139943" cy="684144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1" y="-19536"/>
            <a:ext cx="9143109" cy="687753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Gabriola" pitchFamily="82" charset="0"/>
              </a:rPr>
              <a:t>   </a:t>
            </a:r>
            <a:r>
              <a:rPr lang="ru-RU" b="1" dirty="0" smtClean="0">
                <a:solidFill>
                  <a:srgbClr val="FFC000"/>
                </a:solidFill>
                <a:latin typeface="Gabriola" pitchFamily="82" charset="0"/>
              </a:rPr>
              <a:t>Как </a:t>
            </a:r>
            <a:r>
              <a:rPr lang="ru-RU" b="1" dirty="0">
                <a:solidFill>
                  <a:srgbClr val="FFC000"/>
                </a:solidFill>
                <a:latin typeface="Gabriola" pitchFamily="82" charset="0"/>
              </a:rPr>
              <a:t>сказал один известный человек «С точки зрения молодости – жизнь это бесконечное будущее, с точки зрения старости – очень короткое прошлое, а с точки зрения профессионального самоопределения и того, что вы выберете сейчас – вы живёте в очень коротком будущем». Это, как говорят взрослые – Обернулся, и жизнь вроде бы пролетела. Если вы будете заниматься нелюбимым делом, то будете несчастливы, как минимум 8 часов в день.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C000"/>
                </a:solidFill>
                <a:latin typeface="Gabriola" pitchFamily="82" charset="0"/>
              </a:rPr>
              <a:t>   Очень непросто </a:t>
            </a:r>
            <a:r>
              <a:rPr lang="ru-RU" b="1" dirty="0">
                <a:solidFill>
                  <a:srgbClr val="FFC000"/>
                </a:solidFill>
                <a:latin typeface="Gabriola" pitchFamily="82" charset="0"/>
              </a:rPr>
              <a:t>выбрать из огромного количества профессий то, которое подойдёт именно вам. </a:t>
            </a:r>
            <a:endParaRPr lang="ru-RU" b="1" dirty="0" smtClean="0">
              <a:solidFill>
                <a:srgbClr val="FFC000"/>
              </a:solidFill>
              <a:latin typeface="Gabriola" pitchFamily="82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FFC000"/>
                </a:solidFill>
                <a:latin typeface="Gabriola" pitchFamily="82" charset="0"/>
              </a:rPr>
              <a:t>   Один </a:t>
            </a:r>
            <a:r>
              <a:rPr lang="ru-RU" b="1" dirty="0">
                <a:solidFill>
                  <a:srgbClr val="FFC000"/>
                </a:solidFill>
                <a:latin typeface="Gabriola" pitchFamily="82" charset="0"/>
              </a:rPr>
              <a:t>мудрый человек сказал «Постарайся получить то, что любишь, иначе придётся полюбить то, что получил»</a:t>
            </a:r>
          </a:p>
          <a:p>
            <a:endParaRPr lang="ru-RU" dirty="0">
              <a:solidFill>
                <a:srgbClr val="FFC000"/>
              </a:solidFill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795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8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400" b="1" dirty="0"/>
              <a:t>    </a:t>
            </a:r>
            <a:r>
              <a:rPr lang="ru-RU" sz="2400" b="1" dirty="0" smtClean="0"/>
              <a:t>   </a:t>
            </a:r>
            <a:r>
              <a:rPr lang="ru-RU" b="1" dirty="0" smtClean="0">
                <a:solidFill>
                  <a:schemeClr val="bg1">
                    <a:lumMod val="25000"/>
                  </a:schemeClr>
                </a:solidFill>
                <a:latin typeface="Gabriola" pitchFamily="82" charset="0"/>
              </a:rPr>
              <a:t>ПРОФЕССИЯ </a:t>
            </a:r>
            <a:r>
              <a:rPr lang="ru-RU" b="1" dirty="0">
                <a:solidFill>
                  <a:schemeClr val="bg1">
                    <a:lumMod val="25000"/>
                  </a:schemeClr>
                </a:solidFill>
                <a:latin typeface="Gabriola" pitchFamily="82" charset="0"/>
              </a:rPr>
              <a:t>– это вид трудовой деятельности, требующий специальных знаний, умений и навыков, приобретаемых в результате специальной подготовки, опыта работы (педагог, врач,… 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chemeClr val="bg1">
                    <a:lumMod val="25000"/>
                  </a:schemeClr>
                </a:solidFill>
                <a:latin typeface="Gabriola" pitchFamily="82" charset="0"/>
              </a:rPr>
              <a:t>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chemeClr val="bg1">
                    <a:lumMod val="25000"/>
                  </a:schemeClr>
                </a:solidFill>
                <a:latin typeface="Gabriola" pitchFamily="82" charset="0"/>
              </a:rPr>
              <a:t>   </a:t>
            </a:r>
            <a:r>
              <a:rPr lang="ru-RU" b="1" dirty="0" smtClean="0">
                <a:solidFill>
                  <a:schemeClr val="bg1">
                    <a:lumMod val="25000"/>
                  </a:schemeClr>
                </a:solidFill>
                <a:latin typeface="Gabriola" pitchFamily="82" charset="0"/>
              </a:rPr>
              <a:t>     СПЕЦИАЛЬНОСТЬ </a:t>
            </a:r>
            <a:r>
              <a:rPr lang="ru-RU" b="1" dirty="0">
                <a:solidFill>
                  <a:schemeClr val="bg1">
                    <a:lumMod val="25000"/>
                  </a:schemeClr>
                </a:solidFill>
                <a:latin typeface="Gabriola" pitchFamily="82" charset="0"/>
              </a:rPr>
              <a:t>– более узкая область приложения духовных и физических сил человека в рамках профессии, ограниченная и связанная спецификой орудий труда, способов действий, получаемых результатов (учитель математики, врач-стоматолог, … 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chemeClr val="bg1">
                    <a:lumMod val="25000"/>
                  </a:schemeClr>
                </a:solidFill>
                <a:latin typeface="Gabriola" pitchFamily="82" charset="0"/>
              </a:rPr>
              <a:t>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chemeClr val="bg1">
                    <a:lumMod val="25000"/>
                  </a:schemeClr>
                </a:solidFill>
                <a:latin typeface="Gabriola" pitchFamily="82" charset="0"/>
              </a:rPr>
              <a:t>   </a:t>
            </a:r>
            <a:r>
              <a:rPr lang="ru-RU" b="1" dirty="0" smtClean="0">
                <a:solidFill>
                  <a:schemeClr val="bg1">
                    <a:lumMod val="25000"/>
                  </a:schemeClr>
                </a:solidFill>
                <a:latin typeface="Gabriola" pitchFamily="82" charset="0"/>
              </a:rPr>
              <a:t>    ДОЛЖНОСТЬ </a:t>
            </a:r>
            <a:r>
              <a:rPr lang="ru-RU" b="1" dirty="0">
                <a:solidFill>
                  <a:schemeClr val="bg1">
                    <a:lumMod val="25000"/>
                  </a:schemeClr>
                </a:solidFill>
                <a:latin typeface="Gabriola" pitchFamily="82" charset="0"/>
              </a:rPr>
              <a:t>– место, занимаемое человеком в структуре конкретного учреждения, предприятия, соответствующим уровню его подготовки и кругу выполняемых обязанностей (директор школы, заведующий отделением, … )</a:t>
            </a:r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8077200" y="6248400"/>
            <a:ext cx="83502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609600" indent="-609600"/>
            <a:r>
              <a:rPr lang="ru-RU" sz="1800" dirty="0">
                <a:hlinkClick r:id="rId3" action="ppaction://hlinksldjump"/>
              </a:rPr>
              <a:t>назад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792163"/>
          </a:xfrm>
        </p:spPr>
        <p:txBody>
          <a:bodyPr/>
          <a:lstStyle/>
          <a:p>
            <a:r>
              <a:rPr lang="ru-RU" sz="2800" b="1" dirty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КЛАССИФИКАЦИЯ ПРОФЕССИЙ</a:t>
            </a:r>
            <a:r>
              <a:rPr lang="ru-RU" sz="4000" b="1" dirty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ru-RU" sz="4000" b="1" dirty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800" b="1" dirty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 предмету труда (по </a:t>
            </a:r>
            <a:r>
              <a:rPr lang="ru-RU" sz="2800" b="1" dirty="0" err="1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Е.А.Климову</a:t>
            </a:r>
            <a:r>
              <a:rPr lang="ru-RU" sz="2800" dirty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33528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800" b="1" dirty="0">
                <a:latin typeface="Comic Sans MS" pitchFamily="66" charset="0"/>
                <a:hlinkClick r:id="rId3" action="ppaction://hlinksldjump"/>
              </a:rPr>
              <a:t>Профессии типа «</a:t>
            </a:r>
            <a:r>
              <a:rPr lang="ru-RU" sz="2800" b="1" u="sng" dirty="0">
                <a:latin typeface="Comic Sans MS" pitchFamily="66" charset="0"/>
                <a:hlinkClick r:id="rId3" action="ppaction://hlinksldjump"/>
              </a:rPr>
              <a:t>человек – человек</a:t>
            </a:r>
            <a:r>
              <a:rPr lang="ru-RU" sz="2800" b="1" dirty="0">
                <a:latin typeface="Comic Sans MS" pitchFamily="66" charset="0"/>
                <a:hlinkClick r:id="rId3" action="ppaction://hlinksldjump"/>
              </a:rPr>
              <a:t>» (Ч-Ч)</a:t>
            </a:r>
            <a:endParaRPr lang="ru-RU" sz="2800" b="1" dirty="0"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800" b="1" dirty="0">
                <a:latin typeface="Comic Sans MS" pitchFamily="66" charset="0"/>
                <a:hlinkClick r:id="rId4" action="ppaction://hlinksldjump"/>
              </a:rPr>
              <a:t>Профессии типа «</a:t>
            </a:r>
            <a:r>
              <a:rPr lang="ru-RU" sz="2800" b="1" u="sng" dirty="0">
                <a:latin typeface="Comic Sans MS" pitchFamily="66" charset="0"/>
                <a:hlinkClick r:id="rId4" action="ppaction://hlinksldjump"/>
              </a:rPr>
              <a:t>человек – техника</a:t>
            </a:r>
            <a:r>
              <a:rPr lang="ru-RU" sz="2800" b="1" dirty="0">
                <a:latin typeface="Comic Sans MS" pitchFamily="66" charset="0"/>
                <a:hlinkClick r:id="rId4" action="ppaction://hlinksldjump"/>
              </a:rPr>
              <a:t>» (Ч-Т)</a:t>
            </a:r>
            <a:endParaRPr lang="ru-RU" sz="2800" b="1" dirty="0"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800" b="1" dirty="0">
                <a:latin typeface="Comic Sans MS" pitchFamily="66" charset="0"/>
                <a:hlinkClick r:id="rId5" action="ppaction://hlinksldjump"/>
              </a:rPr>
              <a:t>Профессия типа «</a:t>
            </a:r>
            <a:r>
              <a:rPr lang="ru-RU" sz="2800" b="1" u="sng" dirty="0">
                <a:latin typeface="Comic Sans MS" pitchFamily="66" charset="0"/>
                <a:hlinkClick r:id="rId5" action="ppaction://hlinksldjump"/>
              </a:rPr>
              <a:t>человек – природа</a:t>
            </a:r>
            <a:r>
              <a:rPr lang="ru-RU" sz="2800" b="1" dirty="0">
                <a:latin typeface="Comic Sans MS" pitchFamily="66" charset="0"/>
                <a:hlinkClick r:id="rId5" action="ppaction://hlinksldjump"/>
              </a:rPr>
              <a:t>» (Ч-П)</a:t>
            </a:r>
            <a:endParaRPr lang="ru-RU" sz="2800" b="1" dirty="0"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800" b="1" dirty="0">
                <a:latin typeface="Comic Sans MS" pitchFamily="66" charset="0"/>
                <a:hlinkClick r:id="rId6" action="ppaction://hlinksldjump"/>
              </a:rPr>
              <a:t>Профессии типа «</a:t>
            </a:r>
            <a:r>
              <a:rPr lang="ru-RU" sz="2800" b="1" u="sng" dirty="0">
                <a:latin typeface="Comic Sans MS" pitchFamily="66" charset="0"/>
                <a:hlinkClick r:id="rId6" action="ppaction://hlinksldjump"/>
              </a:rPr>
              <a:t>человек – знаковая система</a:t>
            </a:r>
            <a:r>
              <a:rPr lang="ru-RU" sz="2800" b="1" dirty="0">
                <a:latin typeface="Comic Sans MS" pitchFamily="66" charset="0"/>
                <a:hlinkClick r:id="rId6" action="ppaction://hlinksldjump"/>
              </a:rPr>
              <a:t>» (Ч-З)</a:t>
            </a:r>
            <a:endParaRPr lang="ru-RU" sz="2800" b="1" dirty="0"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800" b="1" dirty="0">
                <a:latin typeface="Comic Sans MS" pitchFamily="66" charset="0"/>
                <a:hlinkClick r:id="rId7" action="ppaction://hlinksldjump"/>
              </a:rPr>
              <a:t>Профессии типа «</a:t>
            </a:r>
            <a:r>
              <a:rPr lang="ru-RU" sz="2800" b="1" u="sng" dirty="0">
                <a:latin typeface="Comic Sans MS" pitchFamily="66" charset="0"/>
                <a:hlinkClick r:id="rId7" action="ppaction://hlinksldjump"/>
              </a:rPr>
              <a:t>человек – художественный образ</a:t>
            </a:r>
            <a:r>
              <a:rPr lang="ru-RU" sz="2800" b="1" dirty="0">
                <a:latin typeface="Comic Sans MS" pitchFamily="66" charset="0"/>
                <a:hlinkClick r:id="rId7" action="ppaction://hlinksldjump"/>
              </a:rPr>
              <a:t>» (Ч-Х)</a:t>
            </a:r>
            <a:endParaRPr lang="ru-RU" sz="2800" b="1" dirty="0">
              <a:latin typeface="Comic Sans MS" pitchFamily="66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7543800" y="6172200"/>
            <a:ext cx="121920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609600" indent="-609600"/>
            <a:r>
              <a:rPr lang="ru-RU" sz="1800" dirty="0">
                <a:hlinkClick r:id="rId8" action="ppaction://hlinksldjump"/>
              </a:rPr>
              <a:t>назад</a:t>
            </a:r>
            <a:endParaRPr lang="ru-RU" sz="1800" dirty="0"/>
          </a:p>
        </p:txBody>
      </p:sp>
      <p:pic>
        <p:nvPicPr>
          <p:cNvPr id="8199" name="Picture 7" descr="анимашки люди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572000"/>
            <a:ext cx="1143000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7924800" y="6467475"/>
            <a:ext cx="9144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609600" indent="-609600">
              <a:lnSpc>
                <a:spcPct val="100000"/>
              </a:lnSpc>
              <a:spcBef>
                <a:spcPct val="50000"/>
              </a:spcBef>
            </a:pPr>
            <a:r>
              <a:rPr lang="ru-RU" sz="1800">
                <a:hlinkClick r:id="rId3" action="ppaction://hlinksldjump"/>
              </a:rPr>
              <a:t>назад</a:t>
            </a:r>
            <a:endParaRPr lang="ru-RU" sz="1800"/>
          </a:p>
          <a:p>
            <a:pPr marL="609600" indent="-609600">
              <a:lnSpc>
                <a:spcPct val="100000"/>
              </a:lnSpc>
              <a:spcBef>
                <a:spcPct val="50000"/>
              </a:spcBef>
              <a:buFontTx/>
              <a:buChar char="•"/>
            </a:pPr>
            <a:endParaRPr lang="ru-RU" sz="1800" b="0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57200" y="3048000"/>
            <a:ext cx="8382000" cy="1930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sz="2200" dirty="0"/>
              <a:t>          </a:t>
            </a:r>
            <a:r>
              <a:rPr lang="ru-RU" sz="2800" u="sng" dirty="0">
                <a:hlinkClick r:id="rId4" action="ppaction://hlinksldjump"/>
              </a:rPr>
              <a:t>Хочу</a:t>
            </a:r>
            <a:r>
              <a:rPr lang="ru-RU" sz="2800" dirty="0">
                <a:hlinkClick r:id="rId4" action="ppaction://hlinksldjump"/>
              </a:rPr>
              <a:t> </a:t>
            </a:r>
            <a:r>
              <a:rPr lang="ru-RU" sz="2200" dirty="0">
                <a:hlinkClick r:id="rId4" action="ppaction://hlinksldjump"/>
              </a:rPr>
              <a:t>	</a:t>
            </a:r>
            <a:r>
              <a:rPr lang="ru-RU" sz="2200" dirty="0"/>
              <a:t>                  </a:t>
            </a:r>
            <a:r>
              <a:rPr lang="ru-RU" sz="2200" dirty="0">
                <a:hlinkClick r:id="rId5" action="ppaction://hlinksldjump"/>
              </a:rPr>
              <a:t> </a:t>
            </a:r>
            <a:r>
              <a:rPr lang="ru-RU" sz="2800" u="sng" dirty="0">
                <a:hlinkClick r:id="rId5" action="ppaction://hlinksldjump"/>
              </a:rPr>
              <a:t>Могу</a:t>
            </a:r>
            <a:r>
              <a:rPr lang="ru-RU" sz="2200" dirty="0"/>
              <a:t>		         </a:t>
            </a:r>
            <a:r>
              <a:rPr lang="ru-RU" sz="2800" u="sng" dirty="0">
                <a:hlinkClick r:id="rId6" action="ppaction://hlinksldjump"/>
              </a:rPr>
              <a:t>Надо</a:t>
            </a:r>
            <a:endParaRPr lang="ru-RU" sz="2600" u="sng" dirty="0"/>
          </a:p>
          <a:p>
            <a:pPr algn="just">
              <a:spcBef>
                <a:spcPct val="20000"/>
              </a:spcBef>
            </a:pPr>
            <a:r>
              <a:rPr lang="ru-RU" sz="2200" dirty="0"/>
              <a:t>     </a:t>
            </a:r>
          </a:p>
          <a:p>
            <a:pPr algn="just">
              <a:spcBef>
                <a:spcPct val="20000"/>
              </a:spcBef>
            </a:pPr>
            <a:r>
              <a:rPr lang="ru-RU" sz="2200" dirty="0"/>
              <a:t>   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</a:rPr>
              <a:t>Интересы	           Способности              Мир профессий</a:t>
            </a:r>
          </a:p>
          <a:p>
            <a:pPr>
              <a:spcBef>
                <a:spcPct val="20000"/>
              </a:spcBef>
            </a:pPr>
            <a:r>
              <a:rPr lang="ru-RU" sz="2200" dirty="0">
                <a:solidFill>
                  <a:schemeClr val="bg2">
                    <a:lumMod val="50000"/>
                  </a:schemeClr>
                </a:solidFill>
              </a:rPr>
              <a:t>  Склонности      Состояние здоровья	  Необходимость </a:t>
            </a:r>
          </a:p>
          <a:p>
            <a:pPr>
              <a:spcBef>
                <a:spcPct val="20000"/>
              </a:spcBef>
            </a:pPr>
            <a:r>
              <a:rPr lang="ru-RU" sz="2200" dirty="0">
                <a:solidFill>
                  <a:schemeClr val="bg2">
                    <a:lumMod val="50000"/>
                  </a:schemeClr>
                </a:solidFill>
              </a:rPr>
              <a:t>                                                                             профессии</a:t>
            </a:r>
          </a:p>
          <a:p>
            <a:pPr>
              <a:spcBef>
                <a:spcPct val="20000"/>
              </a:spcBef>
            </a:pPr>
            <a:endParaRPr lang="ru-RU" sz="2200" dirty="0"/>
          </a:p>
          <a:p>
            <a:pPr>
              <a:spcBef>
                <a:spcPct val="20000"/>
              </a:spcBef>
            </a:pPr>
            <a:r>
              <a:rPr lang="ru-RU" sz="2200" dirty="0"/>
              <a:t>                  						</a:t>
            </a:r>
          </a:p>
          <a:p>
            <a:pPr>
              <a:spcBef>
                <a:spcPct val="20000"/>
              </a:spcBef>
            </a:pPr>
            <a:r>
              <a:rPr lang="ru-RU" sz="2200" dirty="0"/>
              <a:t>	</a:t>
            </a:r>
            <a:endParaRPr lang="ru-RU" dirty="0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7772400" cy="1470025"/>
          </a:xfrm>
        </p:spPr>
        <p:txBody>
          <a:bodyPr/>
          <a:lstStyle/>
          <a:p>
            <a:r>
              <a:rPr lang="ru-RU" sz="4000" b="1" dirty="0">
                <a:solidFill>
                  <a:schemeClr val="bg1">
                    <a:lumMod val="25000"/>
                  </a:schemeClr>
                </a:solidFill>
                <a:latin typeface="Comic Sans MS" pitchFamily="66" charset="0"/>
              </a:rPr>
              <a:t>ЧТО ВЛИЯЕТ НА ВЫБОР ПРОФЕССИИ</a:t>
            </a:r>
            <a:br>
              <a:rPr lang="ru-RU" sz="4000" b="1" dirty="0">
                <a:solidFill>
                  <a:schemeClr val="bg1">
                    <a:lumMod val="25000"/>
                  </a:schemeClr>
                </a:solidFill>
                <a:latin typeface="Comic Sans MS" pitchFamily="66" charset="0"/>
              </a:rPr>
            </a:br>
            <a:r>
              <a:rPr lang="ru-RU" sz="4000" b="1" dirty="0">
                <a:solidFill>
                  <a:schemeClr val="bg1">
                    <a:lumMod val="25000"/>
                  </a:schemeClr>
                </a:solidFill>
                <a:latin typeface="Comic Sans MS" pitchFamily="66" charset="0"/>
              </a:rPr>
              <a:t> (по </a:t>
            </a:r>
            <a:r>
              <a:rPr lang="ru-RU" sz="4000" b="1" dirty="0" err="1">
                <a:solidFill>
                  <a:schemeClr val="bg1">
                    <a:lumMod val="25000"/>
                  </a:schemeClr>
                </a:solidFill>
                <a:latin typeface="Comic Sans MS" pitchFamily="66" charset="0"/>
              </a:rPr>
              <a:t>Е.А.Климову</a:t>
            </a:r>
            <a:r>
              <a:rPr lang="ru-RU" sz="4000" b="1" dirty="0">
                <a:solidFill>
                  <a:schemeClr val="bg1">
                    <a:lumMod val="25000"/>
                  </a:schemeClr>
                </a:solidFill>
                <a:latin typeface="Comic Sans MS" pitchFamily="66" charset="0"/>
              </a:rPr>
              <a:t>)</a:t>
            </a:r>
          </a:p>
        </p:txBody>
      </p:sp>
      <p:pic>
        <p:nvPicPr>
          <p:cNvPr id="9225" name="Picture 9" descr="на пляже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029200"/>
            <a:ext cx="1914525" cy="87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7" name="Picture 11" descr="анимашки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724400"/>
            <a:ext cx="112395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9" name="Picture 13" descr="анимашки профессии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953000"/>
            <a:ext cx="828675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sz="4000" dirty="0">
                <a:solidFill>
                  <a:schemeClr val="accent3">
                    <a:lumMod val="25000"/>
                  </a:schemeClr>
                </a:solidFill>
                <a:latin typeface="Comic Sans MS" pitchFamily="66" charset="0"/>
              </a:rPr>
              <a:t>Чтобы не ошибиться в выборе профессии, необходимо: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752"/>
            <a:ext cx="9144000" cy="566124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0070C0"/>
                </a:solidFill>
                <a:latin typeface="Comic Sans MS" pitchFamily="66" charset="0"/>
              </a:rPr>
              <a:t>проанализировать свои интересы, склонности и способности к видам труда или профессии;</a:t>
            </a:r>
          </a:p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0070C0"/>
                </a:solidFill>
                <a:latin typeface="Comic Sans MS" pitchFamily="66" charset="0"/>
              </a:rPr>
              <a:t>ознакомиться с содержанием и условиями работы по профессии (орудия труда, основные функции работника, требуемые знания, изготовляемая продукция, организация труда);</a:t>
            </a:r>
          </a:p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0070C0"/>
                </a:solidFill>
                <a:latin typeface="Comic Sans MS" pitchFamily="66" charset="0"/>
              </a:rPr>
              <a:t>изучить требования, предъявляемые профессией к состоянию здоровья и личным качествам человека;</a:t>
            </a:r>
          </a:p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0070C0"/>
                </a:solidFill>
                <a:latin typeface="Comic Sans MS" pitchFamily="66" charset="0"/>
              </a:rPr>
              <a:t>узнать пути получения профессии и повышения квалификации (обучение на производстве, на курсах, в </a:t>
            </a:r>
            <a:r>
              <a:rPr lang="ru-RU" sz="2000" b="1" dirty="0" err="1">
                <a:solidFill>
                  <a:srgbClr val="0070C0"/>
                </a:solidFill>
                <a:latin typeface="Comic Sans MS" pitchFamily="66" charset="0"/>
              </a:rPr>
              <a:t>ССУЗах</a:t>
            </a:r>
            <a:r>
              <a:rPr lang="ru-RU" sz="2000" b="1" dirty="0">
                <a:solidFill>
                  <a:srgbClr val="0070C0"/>
                </a:solidFill>
                <a:latin typeface="Comic Sans MS" pitchFamily="66" charset="0"/>
              </a:rPr>
              <a:t>, ВУЗах);</a:t>
            </a:r>
          </a:p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0070C0"/>
                </a:solidFill>
                <a:latin typeface="Comic Sans MS" pitchFamily="66" charset="0"/>
              </a:rPr>
              <a:t>выяснить, на какие предприятия можно поступить на работу по избранной профессии;</a:t>
            </a:r>
          </a:p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0070C0"/>
                </a:solidFill>
                <a:latin typeface="Comic Sans MS" pitchFamily="66" charset="0"/>
              </a:rPr>
              <a:t>принять участие в работе соответствующего кружка, факультатива, проверить на практике свои способности и возможности;</a:t>
            </a:r>
          </a:p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0070C0"/>
                </a:solidFill>
                <a:latin typeface="Comic Sans MS" pitchFamily="66" charset="0"/>
              </a:rPr>
              <a:t>побеседовать со специалистами, посетить их рабочие места;</a:t>
            </a:r>
          </a:p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0070C0"/>
                </a:solidFill>
                <a:latin typeface="Comic Sans MS" pitchFamily="66" charset="0"/>
              </a:rPr>
              <a:t>получить консультацию в кабинете профориентации, пройти практику по избранной профессии, учесть советы врача;</a:t>
            </a:r>
          </a:p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0070C0"/>
                </a:solidFill>
                <a:latin typeface="Comic Sans MS" pitchFamily="66" charset="0"/>
              </a:rPr>
              <a:t>прочитать справочную литературу о профессии, информацию на тему «Куда пойти учиться?».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8001000" y="6521450"/>
            <a:ext cx="9096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609600" indent="-609600"/>
            <a:r>
              <a:rPr lang="ru-RU" sz="2000">
                <a:hlinkClick r:id="rId3" action="ppaction://hlinksldjump"/>
              </a:rPr>
              <a:t>назад</a:t>
            </a:r>
            <a:endParaRPr lang="ru-RU" sz="2000"/>
          </a:p>
        </p:txBody>
      </p:sp>
      <p:pic>
        <p:nvPicPr>
          <p:cNvPr id="10246" name="Picture 6" descr="анимашки люди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11049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6632"/>
            <a:ext cx="9144000" cy="674136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 b="1" dirty="0">
                <a:latin typeface="Comic Sans MS" pitchFamily="66" charset="0"/>
              </a:rPr>
              <a:t>  </a:t>
            </a:r>
            <a:r>
              <a:rPr lang="ru-RU" sz="2800" b="1" dirty="0">
                <a:solidFill>
                  <a:srgbClr val="FF0000"/>
                </a:solidFill>
                <a:latin typeface="Comic Sans MS" pitchFamily="66" charset="0"/>
              </a:rPr>
              <a:t>Жизнь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– это, прежде всего, любовь. Научиться можно только тому, что любишь, и понять можно только то, что любишь. Только вот как найти среди такого количества профессий и специальностей то единственное, заветное, свое? Вот несколько заповедей: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1.  Разберись. Что вызывает твой интерес: сама деятельность или ее результат?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2.  Не путай призвание с признанием. Не место красит человека, а человек место!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3. Не поддавайся рекламным стереотипам. Узнай не только о радужной стороне профессии, но и о ее теневой стороне.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4. Выясни все о физических и умственных операциях, связанных с избранным делом.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5. Мечтай о большом, но радуйся пока и малому! «Москва не сразу строилась…».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8001000" y="6521450"/>
            <a:ext cx="9096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609600" indent="-609600"/>
            <a:r>
              <a:rPr lang="ru-RU" sz="2000">
                <a:hlinkClick r:id="rId3" action="ppaction://hlinksldjump"/>
              </a:rPr>
              <a:t>назад</a:t>
            </a:r>
            <a:endParaRPr 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/>
          <a:lstStyle/>
          <a:p>
            <a:r>
              <a:rPr lang="ru-RU" sz="6000" b="1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Профессии типа «</a:t>
            </a:r>
            <a:r>
              <a:rPr lang="ru-RU" sz="6000" b="1" u="sng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человек – человек</a:t>
            </a:r>
            <a:r>
              <a:rPr lang="ru-RU" sz="6000" b="1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» (Ч-Ч)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97652"/>
            <a:ext cx="8964488" cy="4533900"/>
          </a:xfrm>
        </p:spPr>
        <p:txBody>
          <a:bodyPr/>
          <a:lstStyle/>
          <a:p>
            <a:pPr>
              <a:buFontTx/>
              <a:buNone/>
            </a:pP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      Труд </a:t>
            </a:r>
            <a:r>
              <a:rPr lang="ru-RU" sz="44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людей этих профессий направлен на воспитание, обучение, информирование, бытовое, торговое, медицинское обслуживание людей. Это такие профессии, как адвокат, экскурсовод, учитель, врач, менеджер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, продавец</a:t>
            </a:r>
            <a:r>
              <a:rPr lang="ru-RU" sz="44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, психолог и др.</a:t>
            </a:r>
          </a:p>
          <a:p>
            <a:endParaRPr lang="ru-RU" sz="4400" dirty="0">
              <a:solidFill>
                <a:schemeClr val="accent6">
                  <a:lumMod val="50000"/>
                </a:schemeClr>
              </a:solidFill>
              <a:latin typeface="Gabriola" pitchFamily="82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7543800" y="6172200"/>
            <a:ext cx="9953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609600" indent="-609600"/>
            <a:r>
              <a:rPr lang="ru-RU" sz="2000" dirty="0">
                <a:hlinkClick r:id="rId3" action="ppaction://hlinksldjump"/>
              </a:rPr>
              <a:t>назад</a:t>
            </a:r>
            <a:endParaRPr lang="ru-RU" sz="2000" dirty="0"/>
          </a:p>
        </p:txBody>
      </p:sp>
      <p:pic>
        <p:nvPicPr>
          <p:cNvPr id="12294" name="Picture 6" descr="профессор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295400"/>
            <a:ext cx="1079500" cy="102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916832"/>
          </a:xfrm>
        </p:spPr>
        <p:txBody>
          <a:bodyPr/>
          <a:lstStyle/>
          <a:p>
            <a:r>
              <a:rPr lang="ru-RU" sz="6000" b="1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Профессии типа «</a:t>
            </a:r>
            <a:r>
              <a:rPr lang="ru-RU" sz="6000" b="1" u="sng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человек – техника</a:t>
            </a:r>
            <a:r>
              <a:rPr lang="ru-RU" sz="6000" b="1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» (Ч-Т)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762125"/>
            <a:ext cx="8519079" cy="4953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b="1" dirty="0"/>
              <a:t>   </a:t>
            </a:r>
            <a:r>
              <a:rPr lang="ru-RU" b="1" dirty="0" smtClean="0"/>
              <a:t>  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Самыми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распространёнными являются профессии, где предметом труда выступает техника. К этому типу относятся все профессии, связанные с обслуживанием техники, её ремонтом, установкой и наладкой, управлением. К этому типу профессий относятся слесарь, токарь, сталевар, заготовщик верха обуви, столяр, ткач, шахтёр, инженер и др.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ru-RU" dirty="0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7924800" y="6186488"/>
            <a:ext cx="9096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609600" indent="-609600"/>
            <a:r>
              <a:rPr lang="ru-RU" sz="2000" dirty="0">
                <a:hlinkClick r:id="rId3" action="ppaction://hlinksldjump"/>
              </a:rPr>
              <a:t>назад</a:t>
            </a:r>
            <a:endParaRPr lang="ru-RU" sz="2000" dirty="0"/>
          </a:p>
        </p:txBody>
      </p:sp>
      <p:pic>
        <p:nvPicPr>
          <p:cNvPr id="13318" name="Picture 6" descr="анимашки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943600"/>
            <a:ext cx="8953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ru-RU" sz="6000" b="1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Профессия типа «</a:t>
            </a:r>
            <a:r>
              <a:rPr lang="ru-RU" sz="6000" b="1" u="sng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человек – природа</a:t>
            </a:r>
            <a:r>
              <a:rPr lang="ru-RU" sz="6000" b="1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» (Ч-П)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72816"/>
            <a:ext cx="9144000" cy="5257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b="1" dirty="0"/>
              <a:t>    </a:t>
            </a:r>
            <a:r>
              <a:rPr lang="ru-RU" sz="2400" b="1" dirty="0" smtClean="0"/>
              <a:t>  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Когда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мы связываем деятельность человека с природой,  имеется в виду живая природа и прежде всего растительные и животные организмы, микроорганизмы. Конечно, это не значит, что специалисты этого типа профессий не связаны с техникой, но для них она выступает средством, а не основным предметом труда. К таким профессиям относятся профессии типа микробиолог, рыбовод, фермер, цветовод, ветеринар, химик, агроном и др.</a:t>
            </a:r>
          </a:p>
          <a:p>
            <a:pPr>
              <a:lnSpc>
                <a:spcPct val="90000"/>
              </a:lnSpc>
            </a:pPr>
            <a:endParaRPr lang="ru-RU" sz="2800" dirty="0">
              <a:latin typeface="Comic Sans MS" pitchFamily="66" charset="0"/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7924800" y="6186488"/>
            <a:ext cx="9096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609600" indent="-609600"/>
            <a:r>
              <a:rPr lang="ru-RU" sz="2000" dirty="0">
                <a:hlinkClick r:id="rId3" action="ppaction://hlinksldjump"/>
              </a:rPr>
              <a:t>назад</a:t>
            </a:r>
            <a:endParaRPr lang="ru-RU" sz="2000" dirty="0"/>
          </a:p>
        </p:txBody>
      </p:sp>
      <p:pic>
        <p:nvPicPr>
          <p:cNvPr id="14343" name="Picture 7" descr="поливать цветы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1244600" cy="7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лакат ВЫБИРАЕМ ПРОФЕССИЮ">
  <a:themeElements>
    <a:clrScheme name="Оформление по умолчанию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ru-RU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ru-RU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CE2C0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0099CC"/>
        </a:accent2>
        <a:accent3>
          <a:srgbClr val="FDEEDC"/>
        </a:accent3>
        <a:accent4>
          <a:srgbClr val="000000"/>
        </a:accent4>
        <a:accent5>
          <a:srgbClr val="FFFFFA"/>
        </a:accent5>
        <a:accent6>
          <a:srgbClr val="008AB9"/>
        </a:accent6>
        <a:hlink>
          <a:srgbClr val="FF3399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BD7A7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0099CC"/>
        </a:accent2>
        <a:accent3>
          <a:srgbClr val="FDE8D0"/>
        </a:accent3>
        <a:accent4>
          <a:srgbClr val="000000"/>
        </a:accent4>
        <a:accent5>
          <a:srgbClr val="FFFFFA"/>
        </a:accent5>
        <a:accent6>
          <a:srgbClr val="008AB9"/>
        </a:accent6>
        <a:hlink>
          <a:srgbClr val="FF3399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Плакат ВЫБИРАЕМ ПРОФЕССИЮ</Template>
  <TotalTime>61</TotalTime>
  <Words>1333</Words>
  <Application>Microsoft Office PowerPoint</Application>
  <PresentationFormat>Экран (4:3)</PresentationFormat>
  <Paragraphs>122</Paragraphs>
  <Slides>16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Плакат ВЫБИРАЕМ ПРОФЕССИЮ</vt:lpstr>
      <vt:lpstr>Выбираю профессию  </vt:lpstr>
      <vt:lpstr>Презентация PowerPoint</vt:lpstr>
      <vt:lpstr>КЛАССИФИКАЦИЯ ПРОФЕССИЙ  по предмету труда (по Е.А.Климову)</vt:lpstr>
      <vt:lpstr>ЧТО ВЛИЯЕТ НА ВЫБОР ПРОФЕССИИ  (по Е.А.Климову)</vt:lpstr>
      <vt:lpstr>Чтобы не ошибиться в выборе профессии, необходимо:</vt:lpstr>
      <vt:lpstr>Презентация PowerPoint</vt:lpstr>
      <vt:lpstr>Профессии типа «человек – человек» (Ч-Ч)</vt:lpstr>
      <vt:lpstr>Профессии типа «человек – техника» (Ч-Т)</vt:lpstr>
      <vt:lpstr>Профессия типа «человек – природа» (Ч-П)</vt:lpstr>
      <vt:lpstr>Профессии типа «человек – знаковая система» (Ч-З)</vt:lpstr>
      <vt:lpstr>назад </vt:lpstr>
      <vt:lpstr>Презентация PowerPoint</vt:lpstr>
      <vt:lpstr>Презентация PowerPoint</vt:lpstr>
      <vt:lpstr>Презентация PowerPoint</vt:lpstr>
      <vt:lpstr>Попробуй  свои  силы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Выбираем профессию</dc:title>
  <dc:creator>Гульназ</dc:creator>
  <cp:lastModifiedBy>Гульназ</cp:lastModifiedBy>
  <cp:revision>7</cp:revision>
  <cp:lastPrinted>1601-01-01T00:00:00Z</cp:lastPrinted>
  <dcterms:created xsi:type="dcterms:W3CDTF">2013-01-30T08:37:35Z</dcterms:created>
  <dcterms:modified xsi:type="dcterms:W3CDTF">2013-01-30T09:39:55Z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